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notesMasterIdLst>
    <p:notesMasterId r:id="rId19"/>
  </p:notesMasterIdLst>
  <p:sldIdLst>
    <p:sldId id="256" r:id="rId2"/>
    <p:sldId id="257" r:id="rId3"/>
    <p:sldId id="261" r:id="rId4"/>
    <p:sldId id="279" r:id="rId5"/>
    <p:sldId id="260" r:id="rId6"/>
    <p:sldId id="271" r:id="rId7"/>
    <p:sldId id="276" r:id="rId8"/>
    <p:sldId id="277" r:id="rId9"/>
    <p:sldId id="278" r:id="rId10"/>
    <p:sldId id="280" r:id="rId11"/>
    <p:sldId id="282" r:id="rId12"/>
    <p:sldId id="283" r:id="rId13"/>
    <p:sldId id="281" r:id="rId14"/>
    <p:sldId id="284" r:id="rId15"/>
    <p:sldId id="285" r:id="rId16"/>
    <p:sldId id="262" r:id="rId17"/>
    <p:sldId id="265" r:id="rId18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10" autoAdjust="0"/>
  </p:normalViewPr>
  <p:slideViewPr>
    <p:cSldViewPr>
      <p:cViewPr>
        <p:scale>
          <a:sx n="75" d="100"/>
          <a:sy n="75" d="100"/>
        </p:scale>
        <p:origin x="-1236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973EA-AF98-42E5-9616-AC18464372CC}" type="datetimeFigureOut">
              <a:rPr lang="ru-RU" smtClean="0"/>
              <a:t>31.03.2019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5A81C-E93A-4354-9384-2CFA51A0F3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4037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5A81C-E93A-4354-9384-2CFA51A0F3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0621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927100"/>
            <a:ext cx="8991600" cy="4495800"/>
            <a:chOff x="0" y="584"/>
            <a:chExt cx="5664" cy="2832"/>
          </a:xfrm>
        </p:grpSpPr>
        <p:sp>
          <p:nvSpPr>
            <p:cNvPr id="5" name="AutoShape 3"/>
            <p:cNvSpPr>
              <a:spLocks noChangeArrowheads="1"/>
            </p:cNvSpPr>
            <p:nvPr userDrawn="1"/>
          </p:nvSpPr>
          <p:spPr bwMode="auto">
            <a:xfrm>
              <a:off x="432" y="1304"/>
              <a:ext cx="4656" cy="2112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ru-RU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 userDrawn="1"/>
          </p:nvSpPr>
          <p:spPr bwMode="blackWhite">
            <a:xfrm>
              <a:off x="144" y="584"/>
              <a:ext cx="4512" cy="6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ru-RU" sz="2400">
                <a:latin typeface="Times New Roman" pitchFamily="18" charset="0"/>
              </a:endParaRPr>
            </a:p>
          </p:txBody>
        </p:sp>
        <p:sp>
          <p:nvSpPr>
            <p:cNvPr id="7" name="AutoShape 5"/>
            <p:cNvSpPr>
              <a:spLocks noChangeArrowheads="1"/>
            </p:cNvSpPr>
            <p:nvPr userDrawn="1"/>
          </p:nvSpPr>
          <p:spPr bwMode="blackWhite">
            <a:xfrm>
              <a:off x="0" y="872"/>
              <a:ext cx="5664" cy="1152"/>
            </a:xfrm>
            <a:custGeom>
              <a:avLst/>
              <a:gdLst>
                <a:gd name="G0" fmla="+- 1000 0 0"/>
                <a:gd name="G1" fmla="+- 1000 0 0"/>
                <a:gd name="G2" fmla="+- G0 0 G1"/>
                <a:gd name="G3" fmla="*/ G1 1 2"/>
                <a:gd name="G4" fmla="+- G0 0 G3"/>
                <a:gd name="T0" fmla="*/ 0 w 1000"/>
                <a:gd name="T1" fmla="*/ 0 h 1000"/>
                <a:gd name="T2" fmla="*/ G4 w 1000"/>
                <a:gd name="T3" fmla="*/ G1 h 1000"/>
              </a:gdLst>
              <a:ahLst/>
              <a:cxnLst>
                <a:cxn ang="0">
                  <a:pos x="0" y="0"/>
                </a:cxn>
                <a:cxn ang="0">
                  <a:pos x="4416" y="0"/>
                </a:cxn>
                <a:cxn ang="0">
                  <a:pos x="4917" y="500"/>
                </a:cxn>
                <a:cxn ang="0">
                  <a:pos x="4417" y="1000"/>
                </a:cxn>
                <a:cxn ang="0">
                  <a:pos x="0" y="1000"/>
                </a:cxn>
              </a:cxnLst>
              <a:rect l="T0" t="T1" r="T2" b="T3"/>
              <a:pathLst>
                <a:path w="4917" h="1000">
                  <a:moveTo>
                    <a:pt x="0" y="0"/>
                  </a:moveTo>
                  <a:lnTo>
                    <a:pt x="4416" y="0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999"/>
                    <a:pt x="4417" y="100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 sz="2400">
                <a:latin typeface="Times New Roman" pitchFamily="18" charset="0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 userDrawn="1"/>
          </p:nvSpPr>
          <p:spPr bwMode="auto">
            <a:xfrm>
              <a:off x="0" y="1928"/>
              <a:ext cx="5232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24167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8600" y="1427163"/>
            <a:ext cx="8077200" cy="1609725"/>
          </a:xfrm>
        </p:spPr>
        <p:txBody>
          <a:bodyPr/>
          <a:lstStyle>
            <a:lvl1pPr>
              <a:defRPr sz="46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241672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441700"/>
            <a:ext cx="6629400" cy="16764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714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316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714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0ECB5-0B87-4984-8AB8-FFA60A5D49E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D29DC-491A-4A63-B869-15166254E84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50013" y="228600"/>
            <a:ext cx="2084387" cy="5791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2350" cy="5791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ADC2C-94D8-4B6B-A721-E53AB5508EE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Заголовок, текст и кли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Клип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0E9D89-C4A7-4ADC-AD73-267BD27F292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86200" cy="21336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3886200" cy="21336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D5B261-A347-4360-AF01-0D74F5124CC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3985CA-CF50-4CE7-8746-B26C9F6797C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Заголовок и текст на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7924800" cy="21336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3886200"/>
            <a:ext cx="7924800" cy="21336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013404-004A-483B-A1D9-FF3815CADDF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3A49CD-E0EA-4DC1-A0CA-CACE8F709BC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0F5E8-1B90-42FB-B6AB-527ADAE2A25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3F565-14ED-49B9-9E01-6B1DCFC10BC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9FA81-3676-4253-BF69-94EACAA7F55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3CE11-7286-43AD-8F27-A567DCA32C6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82AF5-E4C0-4967-AA50-010116B26C7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37AB9A-8AF4-4717-8C9C-C5531D25862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441D23-7565-42C7-91DE-1FFA02152E1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alphaModFix amt="9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152400"/>
            <a:ext cx="8686800" cy="6096000"/>
            <a:chOff x="0" y="96"/>
            <a:chExt cx="5472" cy="3840"/>
          </a:xfrm>
        </p:grpSpPr>
        <p:sp>
          <p:nvSpPr>
            <p:cNvPr id="240643" name="AutoShape 3"/>
            <p:cNvSpPr>
              <a:spLocks noChangeArrowheads="1"/>
            </p:cNvSpPr>
            <p:nvPr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ru-RU" sz="2400">
                <a:latin typeface="Times New Roman" pitchFamily="18" charset="0"/>
              </a:endParaRPr>
            </a:p>
          </p:txBody>
        </p:sp>
        <p:sp>
          <p:nvSpPr>
            <p:cNvPr id="240644" name="AutoShape 4"/>
            <p:cNvSpPr>
              <a:spLocks noChangeArrowheads="1"/>
            </p:cNvSpPr>
            <p:nvPr/>
          </p:nvSpPr>
          <p:spPr bwMode="blackWhite">
            <a:xfrm>
              <a:off x="0" y="96"/>
              <a:ext cx="5376" cy="768"/>
            </a:xfrm>
            <a:custGeom>
              <a:avLst/>
              <a:gdLst>
                <a:gd name="G0" fmla="+- 1000 0 0"/>
                <a:gd name="G1" fmla="+- 1000 0 0"/>
                <a:gd name="G2" fmla="+- G0 0 G1"/>
                <a:gd name="G3" fmla="*/ G1 1 2"/>
                <a:gd name="G4" fmla="+- G0 0 G3"/>
                <a:gd name="T0" fmla="*/ 0 w 1000"/>
                <a:gd name="T1" fmla="*/ 0 h 1000"/>
                <a:gd name="T2" fmla="*/ G4 w 1000"/>
                <a:gd name="T3" fmla="*/ G1 h 1000"/>
              </a:gdLst>
              <a:ahLst/>
              <a:cxnLst>
                <a:cxn ang="0">
                  <a:pos x="0" y="0"/>
                </a:cxn>
                <a:cxn ang="0">
                  <a:pos x="6499" y="0"/>
                </a:cxn>
                <a:cxn ang="0">
                  <a:pos x="7000" y="500"/>
                </a:cxn>
                <a:cxn ang="0">
                  <a:pos x="6500" y="1000"/>
                </a:cxn>
                <a:cxn ang="0">
                  <a:pos x="0" y="1000"/>
                </a:cxn>
              </a:cxnLst>
              <a:rect l="T0" t="T1" r="T2" b="T3"/>
              <a:pathLst>
                <a:path w="7000" h="1000">
                  <a:moveTo>
                    <a:pt x="0" y="0"/>
                  </a:moveTo>
                  <a:lnTo>
                    <a:pt x="6499" y="0"/>
                  </a:lnTo>
                  <a:cubicBezTo>
                    <a:pt x="6776" y="0"/>
                    <a:pt x="7000" y="223"/>
                    <a:pt x="7000" y="500"/>
                  </a:cubicBezTo>
                  <a:cubicBezTo>
                    <a:pt x="7000" y="776"/>
                    <a:pt x="6776" y="999"/>
                    <a:pt x="6500" y="100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 sz="2400">
                <a:latin typeface="Times New Roman" pitchFamily="18" charset="0"/>
              </a:endParaRPr>
            </a:p>
          </p:txBody>
        </p:sp>
        <p:sp>
          <p:nvSpPr>
            <p:cNvPr id="240645" name="Line 5"/>
            <p:cNvSpPr>
              <a:spLocks noChangeShapeType="1"/>
            </p:cNvSpPr>
            <p:nvPr/>
          </p:nvSpPr>
          <p:spPr bwMode="auto">
            <a:xfrm>
              <a:off x="0" y="768"/>
              <a:ext cx="50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924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240648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40649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40650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pPr>
              <a:defRPr/>
            </a:pPr>
            <a:fld id="{A30C1DA6-0649-490A-BE63-CE5E3ADAF65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483094"/>
            <a:ext cx="8077200" cy="1609725"/>
          </a:xfrm>
        </p:spPr>
        <p:txBody>
          <a:bodyPr/>
          <a:lstStyle/>
          <a:p>
            <a:pPr algn="ctr" eaLnBrk="1" hangingPunct="1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Распределенная система сбора метеоданных с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-интерфейсом</a:t>
            </a:r>
            <a:endParaRPr lang="ru-RU" sz="400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5616" y="3356992"/>
            <a:ext cx="6629400" cy="1676400"/>
          </a:xfrm>
        </p:spPr>
        <p:txBody>
          <a:bodyPr/>
          <a:lstStyle/>
          <a:p>
            <a:pPr eaLnBrk="1" hangingPunct="1"/>
            <a:r>
              <a:rPr lang="ru-RU" sz="2800" b="1" dirty="0" smtClean="0">
                <a:solidFill>
                  <a:schemeClr val="folHlink"/>
                </a:solidFill>
              </a:rPr>
              <a:t>Разработал </a:t>
            </a:r>
            <a:r>
              <a:rPr lang="ru-RU" sz="2800" b="1" dirty="0" err="1" smtClean="0">
                <a:solidFill>
                  <a:schemeClr val="folHlink"/>
                </a:solidFill>
              </a:rPr>
              <a:t>Бубличенко</a:t>
            </a:r>
            <a:r>
              <a:rPr lang="ru-RU" sz="2800" b="1" dirty="0" smtClean="0">
                <a:solidFill>
                  <a:schemeClr val="folHlink"/>
                </a:solidFill>
              </a:rPr>
              <a:t> Н.С. </a:t>
            </a:r>
          </a:p>
          <a:p>
            <a:pPr eaLnBrk="1" hangingPunct="1"/>
            <a:r>
              <a:rPr lang="ru-RU" sz="2800" b="1" dirty="0" smtClean="0">
                <a:solidFill>
                  <a:schemeClr val="folHlink"/>
                </a:solidFill>
              </a:rPr>
              <a:t>		</a:t>
            </a:r>
          </a:p>
          <a:p>
            <a:pPr eaLnBrk="1" hangingPunct="1"/>
            <a:r>
              <a:rPr lang="ru-RU" sz="2800" b="1" dirty="0" smtClean="0">
                <a:solidFill>
                  <a:schemeClr val="folHlink"/>
                </a:solidFill>
              </a:rPr>
              <a:t>Руководитель Малыхина О.В.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9552" y="908720"/>
            <a:ext cx="6629400" cy="59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ru-RU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folHlin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ГБПОУ</a:t>
            </a:r>
            <a:r>
              <a:rPr kumimoji="0" lang="ru-RU" sz="2800" b="1" i="0" u="none" strike="noStrike" kern="0" cap="none" spc="0" normalizeH="0" noProof="0" dirty="0" smtClean="0">
                <a:ln>
                  <a:noFill/>
                </a:ln>
                <a:solidFill>
                  <a:schemeClr val="folHlin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РО «ТКМП»</a:t>
            </a:r>
            <a:endParaRPr kumimoji="0" lang="ru-RU" sz="2800" b="1" i="0" u="none" strike="noStrike" kern="0" cap="none" spc="0" normalizeH="0" baseline="0" noProof="0" dirty="0" smtClean="0">
              <a:ln>
                <a:noFill/>
              </a:ln>
              <a:solidFill>
                <a:schemeClr val="folHlin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Принципиальная схема</a:t>
            </a:r>
            <a:br>
              <a:rPr lang="ru-RU" dirty="0" smtClean="0"/>
            </a:br>
            <a:r>
              <a:rPr lang="ru-RU" sz="3600" dirty="0" smtClean="0"/>
              <a:t>(базовый блок)</a:t>
            </a:r>
            <a:endParaRPr lang="ru-RU" sz="3600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13314" t="17120" r="31063" b="6535"/>
          <a:stretch/>
        </p:blipFill>
        <p:spPr bwMode="auto">
          <a:xfrm>
            <a:off x="1475656" y="1412776"/>
            <a:ext cx="5938298" cy="443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711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Проектирование (архитектура)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844824"/>
            <a:ext cx="5419466" cy="376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98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Проектирование </a:t>
            </a:r>
            <a:br>
              <a:rPr lang="ru-RU" dirty="0" smtClean="0"/>
            </a:br>
            <a:r>
              <a:rPr lang="ru-RU" sz="3600" dirty="0" smtClean="0"/>
              <a:t>(диаграмма компонентов)</a:t>
            </a:r>
            <a:endParaRPr lang="ru-RU" sz="360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744" y="1341437"/>
            <a:ext cx="3211432" cy="4616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7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Сборка системы </a:t>
            </a:r>
            <a:r>
              <a:rPr lang="ru-RU" sz="3600" dirty="0" smtClean="0"/>
              <a:t>( базовый блок)</a:t>
            </a:r>
            <a:endParaRPr lang="ru-RU" sz="3600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5243014" cy="222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573016"/>
            <a:ext cx="4883150" cy="141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59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Сборка системы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3600" dirty="0" smtClean="0"/>
              <a:t>( измерительный блок)</a:t>
            </a: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48036"/>
            <a:ext cx="3560373" cy="185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634" y="1556792"/>
            <a:ext cx="3395663" cy="249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573016"/>
            <a:ext cx="3346450" cy="259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94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Сборка системы </a:t>
            </a:r>
            <a:br>
              <a:rPr lang="ru-RU" dirty="0"/>
            </a:br>
            <a:r>
              <a:rPr lang="ru-RU" sz="3600" dirty="0" smtClean="0"/>
              <a:t>(внешний </a:t>
            </a:r>
            <a:r>
              <a:rPr lang="ru-RU" sz="3600" dirty="0"/>
              <a:t>измерительный блок)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340768"/>
            <a:ext cx="3096344" cy="2111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Рисунок 5" descr="https://pp.userapi.com/c849324/v849324247/163b4e/JKzHrHIYkcM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38"/>
          <a:stretch/>
        </p:blipFill>
        <p:spPr bwMode="auto">
          <a:xfrm>
            <a:off x="3419872" y="1556792"/>
            <a:ext cx="2736304" cy="16884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949969"/>
            <a:ext cx="2626196" cy="349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70" y="3501006"/>
            <a:ext cx="2448272" cy="2496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 descr="https://pp.userapi.com/c854520/v854520033/12193/xZDxuFUqrlo.jp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3" b="14414"/>
          <a:stretch/>
        </p:blipFill>
        <p:spPr bwMode="auto">
          <a:xfrm>
            <a:off x="3169940" y="3699322"/>
            <a:ext cx="2808312" cy="20162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653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>
                <a:solidFill>
                  <a:schemeClr val="bg1"/>
                </a:solidFill>
              </a:rPr>
              <a:t>Как</a:t>
            </a:r>
            <a:r>
              <a:rPr lang="ru-RU" sz="3800" dirty="0" smtClean="0">
                <a:solidFill>
                  <a:schemeClr val="bg1"/>
                </a:solidFill>
              </a:rPr>
              <a:t> это работает</a:t>
            </a:r>
            <a:endParaRPr lang="en-US" sz="3800" dirty="0" smtClean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0509" name="Picture 29" descr="09_Arduino system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3828057"/>
            <a:ext cx="1225550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3" name="Text Box 33"/>
          <p:cNvSpPr txBox="1">
            <a:spLocks noChangeArrowheads="1"/>
          </p:cNvSpPr>
          <p:nvPr/>
        </p:nvSpPr>
        <p:spPr bwMode="auto">
          <a:xfrm>
            <a:off x="539750" y="1484313"/>
            <a:ext cx="23050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000" i="1" dirty="0"/>
              <a:t>«Всё, что вы можете себе представить, реально» (</a:t>
            </a:r>
            <a:r>
              <a:rPr lang="ru-RU" sz="1000" dirty="0"/>
              <a:t>Пабло Пикассо)</a:t>
            </a:r>
          </a:p>
        </p:txBody>
      </p:sp>
      <p:pic>
        <p:nvPicPr>
          <p:cNvPr id="20517" name="Picture 37" descr="05_Arduino system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00" y="4941888"/>
            <a:ext cx="1727200" cy="124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9" name="Picture 39" descr="02_Arduino system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4006" y="1432620"/>
            <a:ext cx="4032250" cy="179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 descr="вход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20912" y="3838680"/>
            <a:ext cx="1247775" cy="3714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xmlns:lc="http://schemas.openxmlformats.org/drawingml/2006/lockedCanvas" id="{B2CD2AAC-B683-423B-867F-81F4C957B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3573016"/>
            <a:ext cx="1484596" cy="110481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xmlns:lc="http://schemas.openxmlformats.org/drawingml/2006/lockedCanvas" id="{9E4A27FE-4694-4DF1-9BEE-C40238124D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79" y="3462784"/>
            <a:ext cx="1008112" cy="97861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19B6D4DA-77B8-497B-A961-EE80E82AAE3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76256" y="3096751"/>
            <a:ext cx="1654770" cy="274487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u-RU" sz="3800" smtClean="0"/>
              <a:t>Планируемые </a:t>
            </a:r>
            <a:r>
              <a:rPr lang="ru-RU" sz="3800" dirty="0" smtClean="0"/>
              <a:t>доработки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7924800" cy="2692896"/>
          </a:xfrm>
        </p:spPr>
        <p:txBody>
          <a:bodyPr/>
          <a:lstStyle/>
          <a:p>
            <a:pPr marL="0" indent="0">
              <a:buNone/>
            </a:pPr>
            <a:r>
              <a:rPr lang="ru-RU" sz="1800" i="1" dirty="0"/>
              <a:t>– увеличение функциональности, за счет </a:t>
            </a:r>
            <a:r>
              <a:rPr lang="ru-RU" sz="1800" i="1" dirty="0" smtClean="0"/>
              <a:t>количества подключаемых </a:t>
            </a:r>
            <a:r>
              <a:rPr lang="ru-RU" sz="1800" i="1" dirty="0"/>
              <a:t>цифровых </a:t>
            </a:r>
            <a:r>
              <a:rPr lang="ru-RU" sz="1800" i="1" dirty="0" smtClean="0"/>
              <a:t>датчиков;</a:t>
            </a:r>
            <a:endParaRPr lang="ru-RU" sz="1800" i="1" dirty="0"/>
          </a:p>
          <a:p>
            <a:pPr marL="0" indent="0">
              <a:buNone/>
            </a:pPr>
            <a:r>
              <a:rPr lang="ru-RU" sz="1800" i="1" dirty="0"/>
              <a:t>– детальная проработка пользовательского интерфейса, с реализацией доступа через интернет;</a:t>
            </a:r>
          </a:p>
          <a:p>
            <a:pPr marL="0" indent="0">
              <a:buNone/>
            </a:pPr>
            <a:r>
              <a:rPr lang="ru-RU" sz="1800" i="1" dirty="0"/>
              <a:t>–  разработка выносного носимого модуля для контроля радиационной обстановки;</a:t>
            </a:r>
          </a:p>
          <a:p>
            <a:pPr marL="0" indent="0">
              <a:buNone/>
            </a:pPr>
            <a:r>
              <a:rPr lang="ru-RU" sz="1800" i="1" dirty="0"/>
              <a:t>– разработка и изготовление корпусов, с учетом климатических особенностей.</a:t>
            </a:r>
          </a:p>
          <a:p>
            <a:pPr marL="0" indent="0">
              <a:buNone/>
            </a:pPr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861048"/>
            <a:ext cx="3554307" cy="236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395536" y="1412776"/>
            <a:ext cx="4752528" cy="294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ct val="20000"/>
              </a:spcBef>
            </a:pPr>
            <a:r>
              <a:rPr lang="ru-RU" sz="1800" i="1" dirty="0" smtClean="0"/>
              <a:t>Разработка быстро расширяемой  системы с отрытым исходным кодом, обеспечивающей сбор метеоданных с разнесенных в пространстве объектов, сохранение их в БД  и отображение в </a:t>
            </a:r>
            <a:r>
              <a:rPr lang="en-US" sz="1800" i="1" dirty="0" smtClean="0"/>
              <a:t>web</a:t>
            </a:r>
            <a:r>
              <a:rPr lang="ru-RU" sz="1800" i="1" dirty="0" smtClean="0"/>
              <a:t>-интерфейсе устройства пользователя</a:t>
            </a:r>
            <a:endParaRPr lang="ru-RU" sz="1800" i="1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>
                <a:solidFill>
                  <a:schemeClr val="bg1"/>
                </a:solidFill>
              </a:rPr>
              <a:t>Цель работы</a:t>
            </a:r>
          </a:p>
        </p:txBody>
      </p:sp>
      <p:pic>
        <p:nvPicPr>
          <p:cNvPr id="1031" name="Picture 7" descr="http://fsfr-vkr.ru/wp-content/uploads/2018/02/2018-02-22_125334-300x226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068960"/>
            <a:ext cx="3058748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digitalavmagazine.com/wp-content/uploads/2018/09/Siemens-Smart-Hote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340768"/>
            <a:ext cx="3171731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>
                <a:solidFill>
                  <a:schemeClr val="bg1"/>
                </a:solidFill>
              </a:rPr>
              <a:t>Сфера применения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1"/>
            <a:ext cx="4546600" cy="2548879"/>
          </a:xfrm>
        </p:spPr>
        <p:txBody>
          <a:bodyPr/>
          <a:lstStyle/>
          <a:p>
            <a:pPr marL="0" indent="0">
              <a:buNone/>
            </a:pPr>
            <a:r>
              <a:rPr lang="ru-RU" sz="1800" i="1" dirty="0"/>
              <a:t>Возможные применения:</a:t>
            </a:r>
          </a:p>
          <a:p>
            <a:pPr marL="0" indent="0">
              <a:buNone/>
            </a:pPr>
            <a:r>
              <a:rPr lang="ru-RU" sz="1800" i="1" dirty="0"/>
              <a:t>– датчики контроля параметров окружающей среды;</a:t>
            </a:r>
          </a:p>
          <a:p>
            <a:pPr marL="0" indent="0">
              <a:buNone/>
            </a:pPr>
            <a:r>
              <a:rPr lang="ru-RU" sz="1800" i="1" dirty="0"/>
              <a:t>– Интернет вещей (</a:t>
            </a:r>
            <a:r>
              <a:rPr lang="ru-RU" sz="1800" i="1" dirty="0" err="1"/>
              <a:t>IoT</a:t>
            </a:r>
            <a:r>
              <a:rPr lang="ru-RU" sz="1800" i="1" dirty="0"/>
              <a:t>);</a:t>
            </a:r>
          </a:p>
          <a:p>
            <a:pPr marL="0" indent="0">
              <a:buNone/>
            </a:pPr>
            <a:r>
              <a:rPr lang="ru-RU" sz="1800" i="1" dirty="0" smtClean="0"/>
              <a:t>–</a:t>
            </a:r>
            <a:r>
              <a:rPr lang="ru-RU" sz="1800" i="1" dirty="0"/>
              <a:t> домашние метеостанции;</a:t>
            </a:r>
          </a:p>
          <a:p>
            <a:pPr marL="0" indent="0">
              <a:buNone/>
            </a:pPr>
            <a:r>
              <a:rPr lang="ru-RU" sz="1800" i="1" dirty="0"/>
              <a:t>– автоматизированные системы управления инженерным оборудованием зданий</a:t>
            </a:r>
            <a:r>
              <a:rPr lang="ru-RU" sz="2000" dirty="0"/>
              <a:t>.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340767"/>
            <a:ext cx="4320480" cy="288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7" y="3573016"/>
            <a:ext cx="4066170" cy="266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91340"/>
            <a:ext cx="4896544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4928548" cy="147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 descr="http://davudhoca.com/wp-content/uploads/2015/10/JQuery_logo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862" y="4115476"/>
            <a:ext cx="2463414" cy="134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58516"/>
            <a:ext cx="2656960" cy="2656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80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8"/>
          <p:cNvSpPr>
            <a:spLocks noGrp="1" noChangeArrowheads="1"/>
          </p:cNvSpPr>
          <p:nvPr>
            <p:ph type="title"/>
          </p:nvPr>
        </p:nvSpPr>
        <p:spPr>
          <a:xfrm>
            <a:off x="314325" y="268288"/>
            <a:ext cx="7870825" cy="747712"/>
          </a:xfrm>
        </p:spPr>
        <p:txBody>
          <a:bodyPr/>
          <a:lstStyle/>
          <a:p>
            <a:pPr eaLnBrk="1" hangingPunct="1"/>
            <a:r>
              <a:rPr lang="ru-RU" dirty="0" smtClean="0">
                <a:solidFill>
                  <a:schemeClr val="bg1"/>
                </a:solidFill>
              </a:rPr>
              <a:t>Функционал системы</a:t>
            </a:r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628775"/>
            <a:ext cx="3960366" cy="3672433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ru-RU" sz="1800" i="1" dirty="0" smtClean="0"/>
              <a:t>Основные характеристики 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ru-RU" sz="1800" i="1" dirty="0" smtClean="0"/>
              <a:t>-измерение температуры;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ru-RU" sz="1800" i="1" dirty="0" smtClean="0"/>
              <a:t>-измерение влажности;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ru-RU" sz="1800" i="1" dirty="0" smtClean="0"/>
              <a:t>-измерение </a:t>
            </a:r>
            <a:r>
              <a:rPr lang="ru-RU" sz="1800" i="1" dirty="0"/>
              <a:t>атмосферного </a:t>
            </a:r>
            <a:r>
              <a:rPr lang="ru-RU" sz="1800" i="1" dirty="0" smtClean="0"/>
              <a:t>давления;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ru-RU" sz="1800" i="1" dirty="0" smtClean="0"/>
              <a:t>- беспроводное подключение измерительных блоков к базовому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ru-RU" sz="1800" i="1" dirty="0" smtClean="0"/>
              <a:t>- автономное питание внешнего измерительного блока от солнечной батареи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ru-RU" sz="1800" i="1" dirty="0" smtClean="0"/>
              <a:t>- отображение на </a:t>
            </a:r>
            <a:r>
              <a:rPr lang="en-US" sz="1800" i="1" dirty="0" smtClean="0"/>
              <a:t>web-</a:t>
            </a:r>
            <a:r>
              <a:rPr lang="ru-RU" sz="1800" i="1" dirty="0" smtClean="0"/>
              <a:t>интерфейсе</a:t>
            </a:r>
            <a:endParaRPr lang="ru-RU" sz="1800" i="1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ru-RU" sz="2600" dirty="0" smtClean="0"/>
          </a:p>
        </p:txBody>
      </p:sp>
      <p:pic>
        <p:nvPicPr>
          <p:cNvPr id="6146" name="Picture 2" descr="https://img.ardmediathek.de/standard/00/55/16/24/80/-1774185891/1x1/1280?mandant=dasers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5" y="1412776"/>
            <a:ext cx="2664296" cy="149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Картинки по запросу влажность измерени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162109"/>
            <a:ext cx="2448272" cy="149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Картинки по запросу атмосферное давлени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746" y="2909579"/>
            <a:ext cx="2408267" cy="136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domvpavlino.ru/public/60caa60c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17" y="4211531"/>
            <a:ext cx="2623923" cy="14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19B6D4DA-77B8-497B-A961-EE80E82AAE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b="50000"/>
          <a:stretch/>
        </p:blipFill>
        <p:spPr>
          <a:xfrm>
            <a:off x="3960806" y="4509120"/>
            <a:ext cx="1760193" cy="145987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От идеи до реализации</a:t>
            </a:r>
          </a:p>
        </p:txBody>
      </p:sp>
      <p:pic>
        <p:nvPicPr>
          <p:cNvPr id="242698" name="Picture 10" descr="Идея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989138"/>
            <a:ext cx="2222500" cy="312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2699" name="Picture 11" descr="Идея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113" y="1989138"/>
            <a:ext cx="2311400" cy="34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2700" name="Picture 12" descr="Идея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625" y="1989138"/>
            <a:ext cx="3033713" cy="293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2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2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2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2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2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2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dirty="0" smtClean="0"/>
              <a:t>Структурная схема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12776"/>
            <a:ext cx="3744416" cy="4749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519" y="1628800"/>
            <a:ext cx="1369314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Рисунок 6" descr="esp-12e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65235" y="1841892"/>
            <a:ext cx="1304796" cy="795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ÐÐ°ÑÑÐ¸Ðº Ð°ÑÐ¼Ð¾ÑÑÐµÑÐ½Ð¾Ð³Ð¾ Ð´Ð°Ð²Ð»ÐµÐ½Ð¸Ñ Ð¸ ÑÐµÐ¼Ð¿ÐµÑÐ°ÑÑÑÑ BMP280 I2C/SPI"/>
          <p:cNvPicPr/>
          <p:nvPr/>
        </p:nvPicPr>
        <p:blipFill>
          <a:blip r:embed="rId5" cstate="print"/>
          <a:srcRect l="8781" t="11771" r="9531" b="8821"/>
          <a:stretch>
            <a:fillRect/>
          </a:stretch>
        </p:blipFill>
        <p:spPr bwMode="auto">
          <a:xfrm>
            <a:off x="7308304" y="3623065"/>
            <a:ext cx="1128777" cy="1006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979" y="2852936"/>
            <a:ext cx="994689" cy="786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2" descr="http://radiodom.ru/image/catalog/images/products/items/solar-panels/poplets/85811_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672" y="4805595"/>
            <a:ext cx="1317131" cy="131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Принципиальная схема</a:t>
            </a:r>
            <a:br>
              <a:rPr lang="ru-RU" dirty="0"/>
            </a:br>
            <a:r>
              <a:rPr lang="ru-RU" sz="3600" dirty="0" smtClean="0"/>
              <a:t>(измерительный блок)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4183" t="17987" r="45154" b="11369"/>
          <a:stretch/>
        </p:blipFill>
        <p:spPr bwMode="auto">
          <a:xfrm>
            <a:off x="539552" y="1412776"/>
            <a:ext cx="6192688" cy="43204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890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Принципиальная схема</a:t>
            </a:r>
            <a:br>
              <a:rPr lang="ru-RU" dirty="0"/>
            </a:br>
            <a:r>
              <a:rPr lang="ru-RU" sz="3600" dirty="0" smtClean="0"/>
              <a:t>(внешний измерительный </a:t>
            </a:r>
            <a:r>
              <a:rPr lang="ru-RU" sz="3600" dirty="0"/>
              <a:t>блок)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 descr="https://pp.userapi.com/c847124/v847124910/1d3a26/_2AqiLoH9TQ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" t="2410" r="3639" b="57950"/>
          <a:stretch/>
        </p:blipFill>
        <p:spPr bwMode="auto">
          <a:xfrm>
            <a:off x="611560" y="1491343"/>
            <a:ext cx="7920880" cy="43859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5903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кругленный">
  <a:themeElements>
    <a:clrScheme name="Скругленный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Скругленный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Скругленный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кругленный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кругленный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кругленный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кругленный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кругленный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кругленный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кругленный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кругленный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кругленный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3019</TotalTime>
  <Words>133</Words>
  <Application>Microsoft Office PowerPoint</Application>
  <PresentationFormat>Экран (4:3)</PresentationFormat>
  <Paragraphs>40</Paragraphs>
  <Slides>17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Скругленный</vt:lpstr>
      <vt:lpstr>Распределенная система сбора метеоданных с web-интерфейсом</vt:lpstr>
      <vt:lpstr>Цель работы</vt:lpstr>
      <vt:lpstr>Сфера применения</vt:lpstr>
      <vt:lpstr>Технологии</vt:lpstr>
      <vt:lpstr>Функционал системы</vt:lpstr>
      <vt:lpstr>От идеи до реализации</vt:lpstr>
      <vt:lpstr>Структурная схема</vt:lpstr>
      <vt:lpstr>Принципиальная схема (измерительный блок)</vt:lpstr>
      <vt:lpstr>Принципиальная схема (внешний измерительный блок)</vt:lpstr>
      <vt:lpstr>Принципиальная схема (базовый блок)</vt:lpstr>
      <vt:lpstr>Проектирование (архитектура)</vt:lpstr>
      <vt:lpstr>Проектирование  (диаграмма компонентов)</vt:lpstr>
      <vt:lpstr>Сборка системы ( базовый блок)</vt:lpstr>
      <vt:lpstr>Сборка системы  ( измерительный блок)</vt:lpstr>
      <vt:lpstr>Сборка системы  (внешний измерительный блок)</vt:lpstr>
      <vt:lpstr>Как это работает</vt:lpstr>
      <vt:lpstr>Планируемые доработки</vt:lpstr>
    </vt:vector>
  </TitlesOfParts>
  <Company>БХВ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shishigin-new</dc:creator>
  <cp:lastModifiedBy>Никита Бубличенко</cp:lastModifiedBy>
  <cp:revision>105</cp:revision>
  <dcterms:created xsi:type="dcterms:W3CDTF">2014-11-10T08:38:24Z</dcterms:created>
  <dcterms:modified xsi:type="dcterms:W3CDTF">2019-03-31T10:03:40Z</dcterms:modified>
</cp:coreProperties>
</file>